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352" r:id="rId3"/>
    <p:sldId id="442" r:id="rId4"/>
    <p:sldId id="443" r:id="rId5"/>
    <p:sldId id="444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15" r:id="rId16"/>
    <p:sldId id="440" r:id="rId17"/>
    <p:sldId id="429" r:id="rId18"/>
    <p:sldId id="430" r:id="rId19"/>
    <p:sldId id="441" r:id="rId2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CC66FF"/>
    <a:srgbClr val="CC99FF"/>
    <a:srgbClr val="FFFF00"/>
    <a:srgbClr val="FF6699"/>
    <a:srgbClr val="FF0000"/>
    <a:srgbClr val="CC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1133"/>
  </p:normalViewPr>
  <p:slideViewPr>
    <p:cSldViewPr showGuides="1">
      <p:cViewPr varScale="1">
        <p:scale>
          <a:sx n="78" d="100"/>
          <a:sy n="78" d="100"/>
        </p:scale>
        <p:origin x="1694" y="43"/>
      </p:cViewPr>
      <p:guideLst>
        <p:guide orient="horz" pos="2168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  <a:t>2020/4/2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  <a:t>2020/4/2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  <a:t>2020/4/2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7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8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50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/>
            <a:r>
              <a:rPr lang="zh-CN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西      亚</a:t>
            </a:r>
          </a:p>
        </p:txBody>
      </p:sp>
      <p:pic>
        <p:nvPicPr>
          <p:cNvPr id="240651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2" name="图片 240651" descr="j0432680[1]">
            <a:hlinkClick r:id="rId14" action="ppaction://hlinksldjump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4" name="图片 240653" descr="卡通图片0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  <a:t>2020/4/2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7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8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50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/>
            <a:r>
              <a:rPr lang="zh-CN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西      亚</a:t>
            </a:r>
          </a:p>
        </p:txBody>
      </p:sp>
      <p:pic>
        <p:nvPicPr>
          <p:cNvPr id="240651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2" name="图片 240651" descr="j0432680[1]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4" name="图片 240653" descr="卡通图片0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64" name="图片 185363" descr="西亚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" y="-33337"/>
            <a:ext cx="9188450" cy="6891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620510" y="5433060"/>
            <a:ext cx="2435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（第二课时）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61" name="矩形 298060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8060" name="表格 298059"/>
          <p:cNvGraphicFramePr/>
          <p:nvPr>
            <p:custDataLst>
              <p:tags r:id="rId1"/>
            </p:custDataLst>
          </p:nvPr>
        </p:nvGraphicFramePr>
        <p:xfrm>
          <a:off x="900113" y="2495550"/>
          <a:ext cx="7272338" cy="3525838"/>
        </p:xfrm>
        <a:graphic>
          <a:graphicData uri="http://schemas.openxmlformats.org/drawingml/2006/table">
            <a:tbl>
              <a:tblPr/>
              <a:tblGrid>
                <a:gridCol w="27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国家 </a:t>
                      </a: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石油储量（亿桶）</a:t>
                      </a: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居世界位次</a:t>
                      </a: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沙特阿拉伯</a:t>
                      </a: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2646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9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科威特</a:t>
                      </a: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1370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伊拉克</a:t>
                      </a: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1150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伊朗</a:t>
                      </a: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1015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阿拉伯联合酋长国</a:t>
                      </a: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978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8016" name="矩形 298015"/>
          <p:cNvSpPr/>
          <p:nvPr/>
        </p:nvSpPr>
        <p:spPr>
          <a:xfrm>
            <a:off x="1619250" y="1819275"/>
            <a:ext cx="60483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材料一：西亚部分国家石油储量（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2009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年）</a:t>
            </a:r>
          </a:p>
        </p:txBody>
      </p:sp>
      <p:sp>
        <p:nvSpPr>
          <p:cNvPr id="298017" name="文本框 298016"/>
          <p:cNvSpPr txBox="1"/>
          <p:nvPr/>
        </p:nvSpPr>
        <p:spPr>
          <a:xfrm>
            <a:off x="1619250" y="1196975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2C1E94"/>
                </a:solidFill>
                <a:latin typeface="Candara" panose="020E0502030303020204" pitchFamily="34" charset="0"/>
                <a:ea typeface="楷体_GB2312" pitchFamily="49" charset="-122"/>
              </a:rPr>
              <a:t>1.</a:t>
            </a:r>
            <a:r>
              <a:rPr lang="zh-CN" altLang="en-US" dirty="0">
                <a:solidFill>
                  <a:srgbClr val="2C1E94"/>
                </a:solidFill>
                <a:latin typeface="Candara" panose="020E0502030303020204" pitchFamily="34" charset="0"/>
                <a:ea typeface="楷体_GB2312" pitchFamily="49" charset="-122"/>
              </a:rPr>
              <a:t>阅读下面材料，总结西亚石油资源和生产特点。</a:t>
            </a:r>
            <a:endParaRPr lang="zh-CN" altLang="en-US" dirty="0">
              <a:solidFill>
                <a:srgbClr val="FF0000"/>
              </a:solidFill>
              <a:latin typeface="Candara" panose="020E0502030303020204" pitchFamily="34" charset="0"/>
              <a:ea typeface="楷体_GB2312" pitchFamily="49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27810" y="17018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sz="2800" dirty="0">
                <a:ea typeface="宋体" panose="02010600030101010101" pitchFamily="2" charset="-122"/>
              </a:rPr>
              <a:t>【</a:t>
            </a:r>
            <a:r>
              <a:rPr 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zh-CN" sz="2800" dirty="0">
                <a:ea typeface="宋体" panose="02010600030101010101" pitchFamily="2" charset="-122"/>
              </a:rPr>
              <a:t>西亚的石油】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4" name="矩形 299013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2">
              <a:alphaModFix amt="28000"/>
            </a:blip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10" name="矩形 299009"/>
          <p:cNvSpPr/>
          <p:nvPr/>
        </p:nvSpPr>
        <p:spPr>
          <a:xfrm>
            <a:off x="539750" y="1093788"/>
            <a:ext cx="8064500" cy="420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buFont typeface="Wingdings" panose="05000000000000000000" pitchFamily="2" charset="2"/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材料二：目前，波斯湾地区探明的油田近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500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个，其中包括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20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多个特大型的油田。沙特阿拉伯的加瓦尔油田和科威特的布尔甘油田，石油储量都超过了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亿吨，分别为世界第一大和第二大油田。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材料三：西亚绝大多数油井能够自喷，而美国油井自喷率仅为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6%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。西亚原油生产成本只相当于美国的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1/7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b="0"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材料四：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2009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年，沙特阿拉伯生产原油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4. 1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亿吨，伊朗生产原油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1.9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亿吨，阿拉伯联合酋长国和科威特的原油产量皆超过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亿吨。</a:t>
            </a:r>
            <a:r>
              <a:rPr lang="zh-CN" altLang="en-US" b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</a:t>
            </a:r>
          </a:p>
        </p:txBody>
      </p:sp>
      <p:sp>
        <p:nvSpPr>
          <p:cNvPr id="299012" name="文本框 299011"/>
          <p:cNvSpPr txBox="1"/>
          <p:nvPr/>
        </p:nvSpPr>
        <p:spPr>
          <a:xfrm>
            <a:off x="827088" y="5564188"/>
            <a:ext cx="7200900" cy="457200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 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西亚石油储量大、相对集中、易开采、产量大。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4" name="图片 263173" descr="石油运输"/>
          <p:cNvPicPr>
            <a:picLocks noChangeAspect="1"/>
          </p:cNvPicPr>
          <p:nvPr/>
        </p:nvPicPr>
        <p:blipFill>
          <a:blip r:embed="rId2"/>
          <a:srcRect t="450"/>
          <a:stretch>
            <a:fillRect/>
          </a:stretch>
        </p:blipFill>
        <p:spPr>
          <a:xfrm>
            <a:off x="3885883" y="-317"/>
            <a:ext cx="5257800" cy="45513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0" name="文本框 99"/>
          <p:cNvSpPr txBox="1"/>
          <p:nvPr/>
        </p:nvSpPr>
        <p:spPr>
          <a:xfrm>
            <a:off x="0" y="1287145"/>
            <a:ext cx="8827770" cy="4892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1.</a:t>
            </a:r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阅读课本P51第一段，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判断下列说法错误的是（   ）</a:t>
            </a:r>
            <a:endParaRPr lang="en-US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r>
              <a:rPr lang="en-US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①</a:t>
            </a:r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西亚是世界上石油储量最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为丰富、石油产量和输出量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最多的地区。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②西亚石油的探明储量约占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世界石油总探明储量的一半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以上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③石油产量通常占世界总产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量的1/4。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④西亚各国所产石油的90%供出口，出口量占世界石油出口量的3/5。</a:t>
            </a: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⑤沙特阿拉伯、伊朗、叙利亚和伊拉克是世界重要产油国</a:t>
            </a:r>
            <a:endParaRPr lang="zh-CN" altLang="en-US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15335" y="1579880"/>
            <a:ext cx="784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20" name="图片 290819" descr="75638c06081cf0ed030881e8"/>
          <p:cNvPicPr>
            <a:picLocks noChangeAspect="1"/>
          </p:cNvPicPr>
          <p:nvPr/>
        </p:nvPicPr>
        <p:blipFill>
          <a:blip r:embed="rId2"/>
          <a:srcRect l="28275" t="16066" r="27991" b="15593"/>
          <a:stretch>
            <a:fillRect/>
          </a:stretch>
        </p:blipFill>
        <p:spPr>
          <a:xfrm>
            <a:off x="6804025" y="982663"/>
            <a:ext cx="1655763" cy="15509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90821" name="文本框 290820"/>
          <p:cNvSpPr txBox="1"/>
          <p:nvPr/>
        </p:nvSpPr>
        <p:spPr>
          <a:xfrm>
            <a:off x="539750" y="881063"/>
            <a:ext cx="8135938" cy="55610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石油输出国组织</a:t>
            </a:r>
          </a:p>
          <a:p>
            <a:pPr algn="ctr">
              <a:lnSpc>
                <a:spcPct val="115000"/>
              </a:lnSpc>
            </a:pP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algn="just" eaLnBrk="0" hangingPunct="0">
              <a:lnSpc>
                <a:spcPct val="115000"/>
              </a:lnSpc>
            </a:pP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石油输出国组织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（简称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OPEC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或“欧佩克”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algn="just" eaLnBrk="0" hangingPunct="0">
              <a:lnSpc>
                <a:spcPct val="115000"/>
              </a:lnSpc>
            </a:pP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是发展中国家的一部分石油生产国为协调和</a:t>
            </a:r>
          </a:p>
          <a:p>
            <a:pPr algn="just" eaLnBrk="0" hangingPunct="0">
              <a:lnSpc>
                <a:spcPct val="115000"/>
              </a:lnSpc>
            </a:pP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统一成员国的石油政策，反对国际石油垄断资本的掠夺和控制而建立的国际组织。它成立于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1960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日，总部设在奥地利维也纳，现有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个成员国。它强调维护各自和共同的石油利益，确保国际市场的石油价格，稳定石油生产国的合理收入，有效地、正常地向消费国供应石油。石油输出国组织成员拥有丰富的石油资源，石油储量估计占世界总储量的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67%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，原油产量占世界的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45%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，原油出口量占世界的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74%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。石油输出国组织在维护自身权益方面，多次采取一致行动，取得了一系列胜利。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0822" name="矩形 290821"/>
          <p:cNvSpPr/>
          <p:nvPr/>
        </p:nvSpPr>
        <p:spPr>
          <a:xfrm>
            <a:off x="1619250" y="981075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7500" lnSpcReduction="20000"/>
          </a:bodyPr>
          <a:lstStyle/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阅读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文本框 301057"/>
          <p:cNvSpPr txBox="1"/>
          <p:nvPr/>
        </p:nvSpPr>
        <p:spPr>
          <a:xfrm>
            <a:off x="105093" y="635808"/>
            <a:ext cx="8642032" cy="968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dirty="0"/>
              <a:t>西亚石油的主要输往</a:t>
            </a:r>
            <a:r>
              <a:rPr lang="en-US" altLang="zh-CN" u="sng" dirty="0"/>
              <a:t> </a:t>
            </a:r>
            <a:r>
              <a:rPr lang="zh-CN" altLang="en-US" u="sng" dirty="0">
                <a:solidFill>
                  <a:srgbClr val="FF0000"/>
                </a:solidFill>
              </a:rPr>
              <a:t>日本</a:t>
            </a:r>
            <a:r>
              <a:rPr lang="en-US" altLang="zh-CN" u="sng" dirty="0"/>
              <a:t>  </a:t>
            </a:r>
            <a:r>
              <a:rPr lang="zh-CN" altLang="zh-CN" dirty="0"/>
              <a:t>、</a:t>
            </a:r>
            <a:r>
              <a:rPr lang="zh-CN" altLang="en-US" u="sng" dirty="0">
                <a:solidFill>
                  <a:srgbClr val="FF0000"/>
                </a:solidFill>
              </a:rPr>
              <a:t>欧洲西部</a:t>
            </a:r>
            <a:r>
              <a:rPr lang="zh-CN" altLang="zh-CN" dirty="0"/>
              <a:t>、</a:t>
            </a:r>
            <a:r>
              <a:rPr lang="en-US" altLang="zh-CN" u="sng" dirty="0"/>
              <a:t> </a:t>
            </a:r>
            <a:r>
              <a:rPr lang="zh-CN" altLang="en-US" u="sng" dirty="0">
                <a:solidFill>
                  <a:srgbClr val="FF0000"/>
                </a:solidFill>
              </a:rPr>
              <a:t>美国</a:t>
            </a:r>
            <a:r>
              <a:rPr lang="zh-CN" altLang="zh-CN" dirty="0"/>
              <a:t>，阅读课本</a:t>
            </a:r>
            <a:r>
              <a:rPr lang="en-US" altLang="zh-CN" dirty="0"/>
              <a:t>P7-29</a:t>
            </a:r>
            <a:r>
              <a:rPr lang="zh-CN" altLang="zh-CN" dirty="0"/>
              <a:t>西亚石油海上运输路线示意</a:t>
            </a:r>
            <a:r>
              <a:rPr lang="en-US" altLang="zh-CN" dirty="0"/>
              <a:t>,</a:t>
            </a:r>
            <a:r>
              <a:rPr lang="zh-CN" altLang="zh-CN" dirty="0"/>
              <a:t>写出西亚石油主要的运输路线：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301060" name="图片 301059" descr="7-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527"/>
          <a:stretch>
            <a:fillRect/>
          </a:stretch>
        </p:blipFill>
        <p:spPr>
          <a:xfrm>
            <a:off x="3119755" y="1776730"/>
            <a:ext cx="6128385" cy="3961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1062" name="矩形 301061"/>
          <p:cNvSpPr/>
          <p:nvPr/>
        </p:nvSpPr>
        <p:spPr>
          <a:xfrm>
            <a:off x="105093" y="1690370"/>
            <a:ext cx="3240087" cy="52622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①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波斯湾</a:t>
            </a: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霍尔木兹海峡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</a:rPr>
              <a:t>阿拉伯海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曼德海峡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红海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苏伊士运河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地中海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直布罗陀海峡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大西洋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欧洲西部和美国</a:t>
            </a:r>
          </a:p>
          <a:p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②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波斯湾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霍尔木兹海峡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阿拉伯海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印度洋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好望角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大西洋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欧洲西部和美国</a:t>
            </a:r>
          </a:p>
          <a:p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③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波斯湾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霍尔木兹海峡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</a:rPr>
              <a:t>阿拉伯海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印度洋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马六甲海峡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太平洋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日本</a:t>
            </a:r>
            <a:endParaRPr lang="zh-CN" altLang="en-US" dirty="0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1780" y="2533650"/>
            <a:ext cx="41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6355" y="4371975"/>
            <a:ext cx="41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63515" y="2994025"/>
            <a:ext cx="41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1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1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1062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1062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48" name="矩形 300047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2">
              <a:alphaModFix amt="28000"/>
            </a:blip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0036" name="文本框 300035"/>
          <p:cNvSpPr txBox="1"/>
          <p:nvPr/>
        </p:nvSpPr>
        <p:spPr>
          <a:xfrm>
            <a:off x="1044575" y="1920875"/>
            <a:ext cx="1728788" cy="1574800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西方垄断集团控制石油生产和销售</a:t>
            </a:r>
          </a:p>
        </p:txBody>
      </p:sp>
      <p:sp>
        <p:nvSpPr>
          <p:cNvPr id="300038" name="文本框 300037"/>
          <p:cNvSpPr txBox="1"/>
          <p:nvPr/>
        </p:nvSpPr>
        <p:spPr>
          <a:xfrm>
            <a:off x="3708400" y="1920875"/>
            <a:ext cx="1728788" cy="1209675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掌握开发石油资源的自主权</a:t>
            </a:r>
          </a:p>
        </p:txBody>
      </p:sp>
      <p:sp>
        <p:nvSpPr>
          <p:cNvPr id="300039" name="文本框 300038"/>
          <p:cNvSpPr txBox="1"/>
          <p:nvPr/>
        </p:nvSpPr>
        <p:spPr>
          <a:xfrm>
            <a:off x="6083300" y="1920875"/>
            <a:ext cx="1728788" cy="1574800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带来巨大财富，人均国民收入高</a:t>
            </a:r>
          </a:p>
        </p:txBody>
      </p:sp>
      <p:grpSp>
        <p:nvGrpSpPr>
          <p:cNvPr id="300046" name="组合 300045"/>
          <p:cNvGrpSpPr/>
          <p:nvPr/>
        </p:nvGrpSpPr>
        <p:grpSpPr>
          <a:xfrm>
            <a:off x="2771775" y="2133600"/>
            <a:ext cx="865188" cy="396875"/>
            <a:chOff x="1746" y="1301"/>
            <a:chExt cx="545" cy="250"/>
          </a:xfrm>
        </p:grpSpPr>
        <p:sp>
          <p:nvSpPr>
            <p:cNvPr id="300037" name="直接连接符 300036"/>
            <p:cNvSpPr/>
            <p:nvPr/>
          </p:nvSpPr>
          <p:spPr>
            <a:xfrm>
              <a:off x="1746" y="1528"/>
              <a:ext cx="545" cy="0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0040" name="文本框 300039"/>
            <p:cNvSpPr txBox="1"/>
            <p:nvPr/>
          </p:nvSpPr>
          <p:spPr>
            <a:xfrm>
              <a:off x="1792" y="1301"/>
              <a:ext cx="499" cy="250"/>
            </a:xfrm>
            <a:prstGeom prst="rect">
              <a:avLst/>
            </a:prstGeom>
            <a:noFill/>
            <a:ln w="50800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3333FF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斗争</a:t>
              </a:r>
            </a:p>
          </p:txBody>
        </p:sp>
      </p:grpSp>
      <p:sp>
        <p:nvSpPr>
          <p:cNvPr id="300041" name="直接连接符 300040"/>
          <p:cNvSpPr/>
          <p:nvPr/>
        </p:nvSpPr>
        <p:spPr>
          <a:xfrm>
            <a:off x="5465763" y="2479675"/>
            <a:ext cx="574675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0042" name="直接连接符 300041"/>
          <p:cNvSpPr/>
          <p:nvPr/>
        </p:nvSpPr>
        <p:spPr>
          <a:xfrm flipH="1">
            <a:off x="6946900" y="3429000"/>
            <a:ext cx="1588" cy="790575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0043" name="文本框 300042"/>
          <p:cNvSpPr txBox="1"/>
          <p:nvPr/>
        </p:nvSpPr>
        <p:spPr>
          <a:xfrm>
            <a:off x="6083300" y="4252913"/>
            <a:ext cx="1728788" cy="844550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石油资源是有限的</a:t>
            </a:r>
          </a:p>
        </p:txBody>
      </p:sp>
      <p:sp>
        <p:nvSpPr>
          <p:cNvPr id="300044" name="文本框 300043"/>
          <p:cNvSpPr txBox="1"/>
          <p:nvPr/>
        </p:nvSpPr>
        <p:spPr>
          <a:xfrm>
            <a:off x="2484438" y="4152900"/>
            <a:ext cx="2952750" cy="844550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稳定生产的同时，多元化发展经济</a:t>
            </a:r>
          </a:p>
        </p:txBody>
      </p:sp>
      <p:sp>
        <p:nvSpPr>
          <p:cNvPr id="300045" name="直接连接符 300044"/>
          <p:cNvSpPr/>
          <p:nvPr/>
        </p:nvSpPr>
        <p:spPr>
          <a:xfrm flipH="1">
            <a:off x="5437188" y="4657725"/>
            <a:ext cx="64770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395536" y="890271"/>
            <a:ext cx="874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zh-CN" altLang="zh-CN" dirty="0">
                <a:solidFill>
                  <a:srgbClr val="FF0000"/>
                </a:solidFill>
              </a:rPr>
              <a:t>西亚的石油资源非常丰富，但是石油资源属于非可再生资源，请你搜集资料为西亚国家的经济能够长远发展出谋划策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0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0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0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6" grpId="0" animBg="1"/>
      <p:bldP spid="300038" grpId="0" bldLvl="0" animBg="1"/>
      <p:bldP spid="300039" grpId="0" bldLvl="0" animBg="1"/>
      <p:bldP spid="300043" grpId="0" bldLvl="0" animBg="1"/>
      <p:bldP spid="30004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525145" y="-86042"/>
            <a:ext cx="8229600" cy="1143000"/>
          </a:xfrm>
        </p:spPr>
        <p:txBody>
          <a:bodyPr/>
          <a:lstStyle/>
          <a:p>
            <a:r>
              <a:rPr lang="zh-CN" altLang="en-US" sz="4000" b="1"/>
              <a:t>温故知新答案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30810" y="1165860"/>
            <a:ext cx="9144635" cy="4526280"/>
          </a:xfrm>
        </p:spPr>
        <p:txBody>
          <a:bodyPr/>
          <a:lstStyle/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/>
              <a:t>1.</a:t>
            </a:r>
            <a:r>
              <a:rPr lang="zh-CN" altLang="en-US" sz="2800" dirty="0"/>
              <a:t>白色人种   阿拉伯语    伊斯兰教</a:t>
            </a:r>
          </a:p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/>
              <a:t>2.</a:t>
            </a:r>
            <a:r>
              <a:rPr lang="zh-CN" altLang="en-US" sz="2800" dirty="0"/>
              <a:t>头巾长袍可以挡住风沙，对身体的袭击，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/>
              <a:t>      宽松的白色长袍既能反射阳光，又能很好的透气。</a:t>
            </a:r>
          </a:p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/>
              <a:t>3.</a:t>
            </a:r>
            <a:r>
              <a:rPr lang="zh-CN" altLang="en-US" sz="2800" dirty="0"/>
              <a:t>亚洲   非洲  欧洲    阿拉伯海   红海   地中海   黑海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/>
              <a:t>       里海    波斯湾    土耳其海峡     苏伊士运河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/>
              <a:t>       </a:t>
            </a:r>
            <a:r>
              <a:rPr lang="zh-CN" altLang="en-US" sz="2800" dirty="0">
                <a:solidFill>
                  <a:srgbClr val="FF0000"/>
                </a:solidFill>
              </a:rPr>
              <a:t>霍尔木兹</a:t>
            </a:r>
            <a:r>
              <a:rPr lang="zh-CN" altLang="en-US" sz="2800" dirty="0"/>
              <a:t>海峡      </a:t>
            </a:r>
            <a:r>
              <a:rPr lang="zh-CN" altLang="en-US" sz="2800" dirty="0">
                <a:solidFill>
                  <a:srgbClr val="FF0000"/>
                </a:solidFill>
              </a:rPr>
              <a:t>五海三洲</a:t>
            </a:r>
            <a:r>
              <a:rPr lang="zh-CN" altLang="en-US" sz="2800" dirty="0"/>
              <a:t>之地</a:t>
            </a:r>
          </a:p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/>
              <a:t>4.A</a:t>
            </a:r>
            <a:r>
              <a:rPr lang="zh-CN" altLang="en-US" sz="2800" dirty="0"/>
              <a:t>热带沙漠气候       终年炎热干燥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dirty="0"/>
              <a:t>    B</a:t>
            </a:r>
            <a:r>
              <a:rPr lang="zh-CN" altLang="en-US" sz="2800" dirty="0"/>
              <a:t>温带大陆性气候    冬冷夏热，温差大，降水少</a:t>
            </a:r>
          </a:p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/>
              <a:t>5.</a:t>
            </a:r>
            <a:r>
              <a:rPr lang="zh-CN" altLang="en-US" sz="2800" dirty="0"/>
              <a:t>河谷平原和沙漠中的绿洲    两河平原  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/>
              <a:t>    水资源匮乏     以色列</a:t>
            </a:r>
          </a:p>
        </p:txBody>
      </p:sp>
    </p:spTree>
    <p:extLst>
      <p:ext uri="{BB962C8B-B14F-4D97-AF65-F5344CB8AC3E}">
        <p14:creationId xmlns:p14="http://schemas.microsoft.com/office/powerpoint/2010/main" val="315953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自主学习</a:t>
            </a:r>
            <a:r>
              <a:rPr lang="en-US" altLang="zh-CN"/>
              <a:t>-</a:t>
            </a:r>
            <a:r>
              <a:rPr lang="zh-CN" altLang="en-US"/>
              <a:t>【1西亚的国家】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1673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1.沙特阿拉伯，伊朗伊拉克，土耳其</a:t>
            </a:r>
            <a:r>
              <a:rPr lang="zh-CN" altLang="en-US"/>
              <a:t>，</a:t>
            </a:r>
          </a:p>
          <a:p>
            <a:pPr marL="0" indent="0">
              <a:buNone/>
            </a:pPr>
            <a:r>
              <a:rPr lang="en-US" altLang="zh-CN"/>
              <a:t>      阿富汗，科威特</a:t>
            </a:r>
            <a:r>
              <a:rPr lang="zh-CN" altLang="en-US"/>
              <a:t>，</a:t>
            </a:r>
            <a:r>
              <a:rPr lang="en-US" altLang="zh-CN"/>
              <a:t>叙利亚</a:t>
            </a:r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见下页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0931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2355" y="1652270"/>
            <a:ext cx="737489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rgbClr val="FF0000"/>
                </a:solidFill>
              </a:rPr>
              <a:t>达标检测参考答案</a:t>
            </a:r>
          </a:p>
          <a:p>
            <a:pPr>
              <a:lnSpc>
                <a:spcPct val="150000"/>
              </a:lnSpc>
            </a:pPr>
            <a:r>
              <a:rPr lang="en-US" altLang="zh-CN" sz="3600"/>
              <a:t>1-6 </a:t>
            </a:r>
            <a:r>
              <a:rPr lang="zh-CN" altLang="en-US" sz="3600"/>
              <a:t>DDDABB</a:t>
            </a:r>
          </a:p>
          <a:p>
            <a:pPr>
              <a:lnSpc>
                <a:spcPct val="150000"/>
              </a:lnSpc>
            </a:pPr>
            <a:r>
              <a:rPr lang="en-US" altLang="zh-CN" sz="3600"/>
              <a:t>7.</a:t>
            </a:r>
            <a:r>
              <a:rPr lang="zh-CN" altLang="en-US" sz="3600"/>
              <a:t>错，犹太教不属于三大宗教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9"/>
            <a:ext cx="8291264" cy="5361970"/>
          </a:xfrm>
        </p:spPr>
        <p:txBody>
          <a:bodyPr/>
          <a:lstStyle/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  <a:cs typeface="楷体" panose="02010609060101010101" pitchFamily="49" charset="-122"/>
              </a:rPr>
              <a:t>◆请同学们结合以往的学习，回顾以下内容，为本节课的学习助力！</a:t>
            </a:r>
            <a:endParaRPr lang="en-US" altLang="zh-CN" b="1" dirty="0">
              <a:latin typeface="Calibri" panose="020F0502020204030204" pitchFamily="34" charset="0"/>
              <a:ea typeface="宋体" panose="02010600030101010101" pitchFamily="2" charset="-122"/>
              <a:cs typeface="楷体" panose="02010609060101010101" pitchFamily="49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8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8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8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8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8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8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8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8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zh-CN" altLang="zh-CN" sz="800" dirty="0"/>
          </a:p>
          <a:p>
            <a:pPr marL="0" lvl="0" indent="0" eaLnBrk="0" hangingPunct="0">
              <a:spcBef>
                <a:spcPct val="0"/>
              </a:spcBef>
              <a:tabLst>
                <a:tab pos="198438" algn="l"/>
              </a:tabLst>
            </a:pP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右图所示人种为</a:t>
            </a:r>
            <a:r>
              <a:rPr lang="zh-CN" altLang="en-US" u="sng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                  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，语言</a:t>
            </a:r>
            <a:r>
              <a:rPr lang="zh-CN" altLang="en-US" u="sng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                 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，信仰的宗教</a:t>
            </a:r>
            <a:r>
              <a:rPr lang="zh-CN" altLang="en-US" u="sng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                   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。</a:t>
            </a:r>
            <a:endParaRPr lang="zh-CN" altLang="en-US" sz="800" dirty="0"/>
          </a:p>
          <a:p>
            <a:pPr marL="0" lvl="0" indent="0" eaLnBrk="0" hangingPunct="0">
              <a:spcBef>
                <a:spcPct val="0"/>
              </a:spcBef>
              <a:tabLst>
                <a:tab pos="198438" algn="l"/>
              </a:tabLst>
            </a:pP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该类人群头戴头巾，身穿宽松白色长袍子的原因？</a:t>
            </a:r>
            <a:endParaRPr lang="zh-CN" altLang="en-US" sz="6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0305EB-5747-4F6F-9096-142D7171C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108106"/>
            <a:ext cx="48965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★ 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方正宋三_GBK"/>
                <a:cs typeface="Calibri" panose="020F0502020204030204" pitchFamily="34" charset="0"/>
              </a:rPr>
              <a:t>温故知新 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★</a:t>
            </a:r>
            <a:endParaRPr kumimoji="0" lang="en-US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图片 92" descr="IMG_256">
            <a:extLst>
              <a:ext uri="{FF2B5EF4-FFF2-40B4-BE49-F238E27FC236}">
                <a16:creationId xmlns:a16="http://schemas.microsoft.com/office/drawing/2014/main" id="{12397C94-B078-4CBC-B5DC-C235C264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00808"/>
            <a:ext cx="1285875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0236EB-2DF2-4682-854A-60986B9E4B2D}"/>
              </a:ext>
            </a:extLst>
          </p:cNvPr>
          <p:cNvSpPr txBox="1"/>
          <p:nvPr/>
        </p:nvSpPr>
        <p:spPr>
          <a:xfrm>
            <a:off x="3563888" y="306896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白色人种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A8C210-0E53-45BD-A641-DE9569B704B2}"/>
              </a:ext>
            </a:extLst>
          </p:cNvPr>
          <p:cNvSpPr txBox="1"/>
          <p:nvPr/>
        </p:nvSpPr>
        <p:spPr>
          <a:xfrm>
            <a:off x="6516216" y="306896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阿拉伯语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77B561-8C2A-4B8C-98B4-A0ADBDE4F59E}"/>
              </a:ext>
            </a:extLst>
          </p:cNvPr>
          <p:cNvSpPr txBox="1"/>
          <p:nvPr/>
        </p:nvSpPr>
        <p:spPr>
          <a:xfrm>
            <a:off x="539552" y="5157192"/>
            <a:ext cx="7992888" cy="9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</a:rPr>
              <a:t>      头巾长袍可以挡住风沙，对身体的袭击，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</a:rPr>
              <a:t>      宽松的白色长袍既能反射阳光，又能很好的透气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EA8B69-9A12-40A8-B4B3-B462EA4A0463}"/>
              </a:ext>
            </a:extLst>
          </p:cNvPr>
          <p:cNvSpPr txBox="1"/>
          <p:nvPr/>
        </p:nvSpPr>
        <p:spPr>
          <a:xfrm>
            <a:off x="2595209" y="3587640"/>
            <a:ext cx="169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伊斯兰教</a:t>
            </a:r>
          </a:p>
        </p:txBody>
      </p:sp>
    </p:spTree>
    <p:extLst>
      <p:ext uri="{BB962C8B-B14F-4D97-AF65-F5344CB8AC3E}">
        <p14:creationId xmlns:p14="http://schemas.microsoft.com/office/powerpoint/2010/main" val="12312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9"/>
            <a:ext cx="8291264" cy="5361970"/>
          </a:xfrm>
        </p:spPr>
        <p:txBody>
          <a:bodyPr/>
          <a:lstStyle/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r>
              <a:rPr lang="zh-CN" altLang="zh-CN" sz="24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写出图中气候类型的名称及气候特征：</a:t>
            </a:r>
            <a:endParaRPr lang="zh-CN" altLang="zh-CN" sz="800" dirty="0"/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A</a:t>
            </a:r>
            <a:r>
              <a:rPr lang="en-US" altLang="zh-CN" sz="2400" u="sng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                          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，</a:t>
            </a:r>
            <a:endParaRPr lang="zh-CN" altLang="en-US" sz="800" dirty="0"/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B</a:t>
            </a:r>
            <a:r>
              <a:rPr lang="en-US" altLang="zh-CN" sz="2400" u="sng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                              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，气候特征</a:t>
            </a:r>
            <a:r>
              <a:rPr lang="zh-CN" altLang="en-US" sz="2400" u="sng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</a:t>
            </a:r>
            <a:endParaRPr lang="en-US" altLang="zh-CN" sz="2400" u="sng" dirty="0"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2400" u="sng" dirty="0"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endParaRPr lang="en-US" altLang="zh-CN" sz="2400" u="sng" dirty="0"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r>
              <a:rPr lang="zh-CN" altLang="en-US" sz="2400" u="sng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                           </a:t>
            </a:r>
            <a:endParaRPr lang="zh-CN" altLang="en-US" sz="800" dirty="0"/>
          </a:p>
          <a:p>
            <a:pPr marL="0" lvl="0" indent="0" eaLnBrk="0" hangingPunct="0">
              <a:lnSpc>
                <a:spcPts val="3900"/>
              </a:lnSpc>
              <a:spcBef>
                <a:spcPts val="0"/>
              </a:spcBef>
              <a:tabLst>
                <a:tab pos="198438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西亚的农业主要分布于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____________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______________</a:t>
            </a:r>
            <a:endParaRPr lang="en-US" altLang="zh-CN" sz="800" dirty="0"/>
          </a:p>
          <a:p>
            <a:pPr marL="0" lvl="0" indent="0" eaLnBrk="0" hangingPunct="0">
              <a:lnSpc>
                <a:spcPts val="3900"/>
              </a:lnSpc>
              <a:spcBef>
                <a:spcPts val="0"/>
              </a:spcBef>
              <a:buNone/>
              <a:tabLst>
                <a:tab pos="198438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最主要的灌溉农业区是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_____________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，农业发展的最不利条件是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______________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。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______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（国家）发展了节水农业成就突出。</a:t>
            </a:r>
            <a:endParaRPr lang="zh-CN" altLang="en-US" sz="4800" dirty="0"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0305EB-5747-4F6F-9096-142D7171C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108106"/>
            <a:ext cx="48965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★ 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方正宋三_GBK"/>
                <a:cs typeface="Calibri" panose="020F0502020204030204" pitchFamily="34" charset="0"/>
              </a:rPr>
              <a:t>温故知新 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★</a:t>
            </a:r>
            <a:endParaRPr kumimoji="0" lang="en-US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8060BE5-0297-4B54-A286-2520BEC3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图片 95" descr="图片7777">
            <a:extLst>
              <a:ext uri="{FF2B5EF4-FFF2-40B4-BE49-F238E27FC236}">
                <a16:creationId xmlns:a16="http://schemas.microsoft.com/office/drawing/2014/main" id="{87403321-BC3D-4168-B950-10C1B5FCB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62" y="669576"/>
            <a:ext cx="3068910" cy="354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54F0BA7-227F-492C-A487-02446C8E394E}"/>
              </a:ext>
            </a:extLst>
          </p:cNvPr>
          <p:cNvSpPr txBox="1"/>
          <p:nvPr/>
        </p:nvSpPr>
        <p:spPr>
          <a:xfrm>
            <a:off x="611560" y="2696462"/>
            <a:ext cx="23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温带大陆性气候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ED5388-E486-4ECD-A574-E1FBA771B47B}"/>
              </a:ext>
            </a:extLst>
          </p:cNvPr>
          <p:cNvSpPr txBox="1"/>
          <p:nvPr/>
        </p:nvSpPr>
        <p:spPr>
          <a:xfrm>
            <a:off x="5746249" y="4295820"/>
            <a:ext cx="226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沙漠中的绿洲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92A8D3-A5B4-413A-850F-141721BD8875}"/>
              </a:ext>
            </a:extLst>
          </p:cNvPr>
          <p:cNvSpPr txBox="1"/>
          <p:nvPr/>
        </p:nvSpPr>
        <p:spPr>
          <a:xfrm>
            <a:off x="3671900" y="474634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两河平原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2665DA-BB3B-4D22-8D49-12984D81AED1}"/>
              </a:ext>
            </a:extLst>
          </p:cNvPr>
          <p:cNvSpPr txBox="1"/>
          <p:nvPr/>
        </p:nvSpPr>
        <p:spPr>
          <a:xfrm>
            <a:off x="1187624" y="530120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水资源匮乏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C4C691-8799-462F-84F5-8678191E38C3}"/>
              </a:ext>
            </a:extLst>
          </p:cNvPr>
          <p:cNvSpPr txBox="1"/>
          <p:nvPr/>
        </p:nvSpPr>
        <p:spPr>
          <a:xfrm>
            <a:off x="3491880" y="526987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以色列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CBA14-81DA-4F2C-97A4-5EAACED7EECA}"/>
              </a:ext>
            </a:extLst>
          </p:cNvPr>
          <p:cNvSpPr txBox="1"/>
          <p:nvPr/>
        </p:nvSpPr>
        <p:spPr>
          <a:xfrm>
            <a:off x="611560" y="1340768"/>
            <a:ext cx="205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热带沙漠气候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9962B2-C631-4D0E-AFC9-A42A3B4FCCD9}"/>
              </a:ext>
            </a:extLst>
          </p:cNvPr>
          <p:cNvSpPr txBox="1"/>
          <p:nvPr/>
        </p:nvSpPr>
        <p:spPr>
          <a:xfrm>
            <a:off x="759745" y="1946948"/>
            <a:ext cx="157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黑体" panose="02010609060101010101" pitchFamily="49" charset="-122"/>
              </a:rPr>
              <a:t>气候特征：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3D49C1-5804-48C6-8D7E-E8F9C524E34E}"/>
              </a:ext>
            </a:extLst>
          </p:cNvPr>
          <p:cNvSpPr txBox="1"/>
          <p:nvPr/>
        </p:nvSpPr>
        <p:spPr>
          <a:xfrm>
            <a:off x="2287871" y="3291770"/>
            <a:ext cx="3208576" cy="93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</a:rPr>
              <a:t>冬冷夏热，温差大，降水少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73F136-789C-4B31-95FC-32F9272404EA}"/>
              </a:ext>
            </a:extLst>
          </p:cNvPr>
          <p:cNvSpPr txBox="1"/>
          <p:nvPr/>
        </p:nvSpPr>
        <p:spPr>
          <a:xfrm>
            <a:off x="712229" y="3393246"/>
            <a:ext cx="157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黑体" panose="02010609060101010101" pitchFamily="49" charset="-122"/>
              </a:rPr>
              <a:t>气候特征：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6520D8-BAC5-439D-B535-5E69ADA3793B}"/>
              </a:ext>
            </a:extLst>
          </p:cNvPr>
          <p:cNvSpPr txBox="1"/>
          <p:nvPr/>
        </p:nvSpPr>
        <p:spPr>
          <a:xfrm>
            <a:off x="2487787" y="2099349"/>
            <a:ext cx="23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终年炎热干燥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647084-7136-43BE-8762-342299B11FC0}"/>
              </a:ext>
            </a:extLst>
          </p:cNvPr>
          <p:cNvSpPr txBox="1"/>
          <p:nvPr/>
        </p:nvSpPr>
        <p:spPr>
          <a:xfrm>
            <a:off x="3853520" y="4288313"/>
            <a:ext cx="158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河谷平原</a:t>
            </a:r>
          </a:p>
        </p:txBody>
      </p:sp>
    </p:spTree>
    <p:extLst>
      <p:ext uri="{BB962C8B-B14F-4D97-AF65-F5344CB8AC3E}">
        <p14:creationId xmlns:p14="http://schemas.microsoft.com/office/powerpoint/2010/main" val="163609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0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9"/>
            <a:ext cx="8291264" cy="5361970"/>
          </a:xfrm>
        </p:spPr>
        <p:txBody>
          <a:bodyPr/>
          <a:lstStyle/>
          <a:p>
            <a:pPr marL="0" lvl="0" indent="0" eaLnBrk="0" hangingPunct="0">
              <a:spcBef>
                <a:spcPct val="0"/>
              </a:spcBef>
              <a:buNone/>
              <a:tabLst>
                <a:tab pos="198438" algn="l"/>
              </a:tabLst>
            </a:pPr>
            <a:r>
              <a:rPr lang="zh-CN" altLang="en-US" sz="2400" dirty="0">
                <a:solidFill>
                  <a:srgbClr val="FF0000"/>
                </a:solidFill>
              </a:rPr>
              <a:t>      说出图中字母代表的国家名称。</a:t>
            </a:r>
            <a:r>
              <a:rPr lang="zh-CN" altLang="zh-CN" sz="2400" dirty="0">
                <a:solidFill>
                  <a:srgbClr val="FF0000"/>
                </a:solidFill>
              </a:rPr>
              <a:t>在图中圈出阿拉伯联合酋长国、以色列、巴勒斯坦、卡塔尔这几个国家。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0305EB-5747-4F6F-9096-142D7171C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108106"/>
            <a:ext cx="48965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★ 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方正宋三_GBK"/>
                <a:cs typeface="Calibri" panose="020F0502020204030204" pitchFamily="34" charset="0"/>
              </a:rPr>
              <a:t>温故知新 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★</a:t>
            </a:r>
            <a:endParaRPr kumimoji="0" lang="en-US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图片 96" descr="图片14555555">
            <a:extLst>
              <a:ext uri="{FF2B5EF4-FFF2-40B4-BE49-F238E27FC236}">
                <a16:creationId xmlns:a16="http://schemas.microsoft.com/office/drawing/2014/main" id="{CA591C4F-EE7B-4BCA-90DD-050AB3FC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32" y="1772816"/>
            <a:ext cx="6367536" cy="494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29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9862" name="内容占位符 249861" descr="7-2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1470" y="468630"/>
            <a:ext cx="8592185" cy="6389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椭圆 3"/>
          <p:cNvSpPr/>
          <p:nvPr/>
        </p:nvSpPr>
        <p:spPr>
          <a:xfrm>
            <a:off x="4229100" y="4629150"/>
            <a:ext cx="1435100" cy="43116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20215" y="2733040"/>
            <a:ext cx="685165" cy="43116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531620" y="3164205"/>
            <a:ext cx="786130" cy="278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18000" y="4182110"/>
            <a:ext cx="786130" cy="278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6"/>
          <p:cNvSpPr txBox="1"/>
          <p:nvPr/>
        </p:nvSpPr>
        <p:spPr>
          <a:xfrm>
            <a:off x="611188" y="2708275"/>
            <a:ext cx="8064500" cy="332295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1.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什么是阿拉伯国家？ 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2.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　　　　）是伊斯兰教的发源地，也是（　　　　）和（　　　　）的发源地。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３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.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　　　　　　）是伊斯兰教的第一圣地，有世界上规模最大的清真寺。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４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.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伊斯兰教、基督教和犹太教都把（　　　　　）奉为圣城。</a:t>
            </a:r>
          </a:p>
        </p:txBody>
      </p:sp>
      <p:sp>
        <p:nvSpPr>
          <p:cNvPr id="265219" name="Text Box 4"/>
          <p:cNvSpPr txBox="1"/>
          <p:nvPr/>
        </p:nvSpPr>
        <p:spPr>
          <a:xfrm>
            <a:off x="755576" y="794068"/>
            <a:ext cx="715581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2—西亚的民族与宗教】</a:t>
            </a:r>
          </a:p>
        </p:txBody>
      </p:sp>
      <p:sp>
        <p:nvSpPr>
          <p:cNvPr id="265220" name="矩形 265219"/>
          <p:cNvSpPr/>
          <p:nvPr/>
        </p:nvSpPr>
        <p:spPr>
          <a:xfrm>
            <a:off x="1259632" y="1666558"/>
            <a:ext cx="4114800" cy="333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2500" lnSpcReduction="20000"/>
          </a:bodyPr>
          <a:lstStyle/>
          <a:p>
            <a:pPr algn="ctr"/>
            <a:r>
              <a:rPr lang="zh-CN" altLang="en-US" sz="2000" b="1" i="1" dirty="0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3300"/>
                </a:solidFill>
                <a:effectLst>
                  <a:outerShdw dist="35921" dir="2699999" algn="ctr" rotWithShape="0">
                    <a:srgbClr val="80808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阅读课本第５</a:t>
            </a:r>
            <a:r>
              <a:rPr lang="en-US" altLang="zh-CN" sz="2000" b="1" i="1" dirty="0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3300"/>
                </a:solidFill>
                <a:effectLst>
                  <a:outerShdw dist="35921" dir="2699999" algn="ctr" rotWithShape="0">
                    <a:srgbClr val="80808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i="1" dirty="0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3300"/>
                </a:solidFill>
                <a:effectLst>
                  <a:outerShdw dist="35921" dir="2699999" algn="ctr" rotWithShape="0">
                    <a:srgbClr val="80808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页，回答下列问题：</a:t>
            </a:r>
          </a:p>
        </p:txBody>
      </p:sp>
      <p:sp>
        <p:nvSpPr>
          <p:cNvPr id="265221" name="矩形 265220"/>
          <p:cNvSpPr/>
          <p:nvPr/>
        </p:nvSpPr>
        <p:spPr>
          <a:xfrm>
            <a:off x="1687513" y="3213100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西亚</a:t>
            </a:r>
          </a:p>
        </p:txBody>
      </p:sp>
      <p:sp>
        <p:nvSpPr>
          <p:cNvPr id="265222" name="矩形 265221"/>
          <p:cNvSpPr/>
          <p:nvPr/>
        </p:nvSpPr>
        <p:spPr>
          <a:xfrm>
            <a:off x="1689100" y="4148138"/>
            <a:ext cx="17160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沙特的麦加</a:t>
            </a:r>
          </a:p>
        </p:txBody>
      </p:sp>
      <p:sp>
        <p:nvSpPr>
          <p:cNvPr id="265223" name="矩形 265222"/>
          <p:cNvSpPr/>
          <p:nvPr/>
        </p:nvSpPr>
        <p:spPr>
          <a:xfrm>
            <a:off x="7019925" y="3259138"/>
            <a:ext cx="11033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基督教</a:t>
            </a:r>
          </a:p>
        </p:txBody>
      </p:sp>
      <p:sp>
        <p:nvSpPr>
          <p:cNvPr id="265224" name="矩形 265223"/>
          <p:cNvSpPr/>
          <p:nvPr/>
        </p:nvSpPr>
        <p:spPr>
          <a:xfrm>
            <a:off x="1381125" y="3692525"/>
            <a:ext cx="11033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犹太教</a:t>
            </a:r>
          </a:p>
        </p:txBody>
      </p:sp>
      <p:sp>
        <p:nvSpPr>
          <p:cNvPr id="265225" name="矩形 265224"/>
          <p:cNvSpPr/>
          <p:nvPr/>
        </p:nvSpPr>
        <p:spPr>
          <a:xfrm>
            <a:off x="6010275" y="5084763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耶路撒冷</a:t>
            </a:r>
          </a:p>
        </p:txBody>
      </p:sp>
      <p:sp>
        <p:nvSpPr>
          <p:cNvPr id="265226" name="矩形 265225"/>
          <p:cNvSpPr/>
          <p:nvPr/>
        </p:nvSpPr>
        <p:spPr>
          <a:xfrm>
            <a:off x="3995738" y="2781300"/>
            <a:ext cx="367188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阿拉伯人占多数的国家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5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5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5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65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5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5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5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5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0" name="图片 266249" descr="aecdd04ed8c0ba82b2de05d9"/>
          <p:cNvPicPr>
            <a:picLocks noChangeAspect="1"/>
          </p:cNvPicPr>
          <p:nvPr/>
        </p:nvPicPr>
        <p:blipFill>
          <a:blip r:embed="rId2"/>
          <a:srcRect b="10092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48" name="文本框 266247"/>
          <p:cNvSpPr txBox="1"/>
          <p:nvPr/>
        </p:nvSpPr>
        <p:spPr>
          <a:xfrm>
            <a:off x="7343775" y="765175"/>
            <a:ext cx="1800225" cy="406400"/>
          </a:xfrm>
          <a:prstGeom prst="rect">
            <a:avLst/>
          </a:prstGeom>
          <a:solidFill>
            <a:srgbClr val="CC66FF"/>
          </a:solidFill>
          <a:ln w="9525" cap="flat" cmpd="sng">
            <a:solidFill>
              <a:srgbClr val="CC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2" charset="-122"/>
              </a:rPr>
              <a:t>麦加大清真寺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71" name="图片 267270" descr="aa59892ba0fe6d97e7cd40c3"/>
          <p:cNvPicPr>
            <a:picLocks noChangeAspect="1"/>
          </p:cNvPicPr>
          <p:nvPr/>
        </p:nvPicPr>
        <p:blipFill>
          <a:blip r:embed="rId2"/>
          <a:srcRect b="10092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7269" name="文本框 267268"/>
          <p:cNvSpPr txBox="1"/>
          <p:nvPr/>
        </p:nvSpPr>
        <p:spPr>
          <a:xfrm>
            <a:off x="7343775" y="765175"/>
            <a:ext cx="1800225" cy="406400"/>
          </a:xfrm>
          <a:prstGeom prst="rect">
            <a:avLst/>
          </a:prstGeom>
          <a:solidFill>
            <a:srgbClr val="CC66FF"/>
          </a:solidFill>
          <a:ln w="9525" cap="flat" cmpd="sng">
            <a:solidFill>
              <a:srgbClr val="CC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2" charset="-122"/>
              </a:rPr>
              <a:t>犹太教“哭墙”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10" name="图片 303109" descr="7-30耶路撒冷"/>
          <p:cNvPicPr>
            <a:picLocks noChangeAspect="1"/>
          </p:cNvPicPr>
          <p:nvPr/>
        </p:nvPicPr>
        <p:blipFill>
          <a:blip r:embed="rId2"/>
          <a:srcRect b="10092"/>
          <a:stretch>
            <a:fillRect/>
          </a:stretch>
        </p:blipFill>
        <p:spPr>
          <a:xfrm>
            <a:off x="0" y="692150"/>
            <a:ext cx="9144000" cy="6164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3108" name="文本框 303107"/>
          <p:cNvSpPr txBox="1"/>
          <p:nvPr/>
        </p:nvSpPr>
        <p:spPr>
          <a:xfrm>
            <a:off x="539750" y="1241425"/>
            <a:ext cx="8135938" cy="514985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FFFF99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 latinLnBrk="1">
              <a:lnSpc>
                <a:spcPct val="115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耶路撒冷</a:t>
            </a:r>
          </a:p>
          <a:p>
            <a:pPr algn="ctr" latinLnBrk="1">
              <a:lnSpc>
                <a:spcPct val="115000"/>
              </a:lnSpc>
            </a:pP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algn="just" latinLnBrk="1">
              <a:lnSpc>
                <a:spcPct val="115000"/>
              </a:lnSpc>
            </a:pP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    耶路撒冷位于巴勒斯坦地区中部，是一座具有浓厚宗教色彩的城市，分为旧城区和新城区两部分。旧城区中有一座古城，四周环绕着高墙，被伊斯兰教、基督教和犹太教同视为各自的圣城。在耶路撒冷古城的穆斯林区，建有宏伟的阿克萨清真寺和华丽的萨赫莱清真寺。位于古城西北部的圣墓大堂，是在传说中的耶稣殉难地修建的，由墓地上的复活教堂、受难教堂和十字架等几部分组成。“哭墙”是犹太教古圣殿的残存部分，被犹太教视为圣物。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1981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年，联合国教科文组织将耶路撒冷古城及城墙列入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世界遗产名录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03109" name="矩形 303108"/>
          <p:cNvSpPr/>
          <p:nvPr/>
        </p:nvSpPr>
        <p:spPr>
          <a:xfrm>
            <a:off x="1835150" y="1412875"/>
            <a:ext cx="704850" cy="352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 lnSpcReduction="20000"/>
          </a:bodyPr>
          <a:lstStyle/>
          <a:p>
            <a:pPr algn="ctr"/>
            <a:r>
              <a:rPr lang="zh-CN" altLang="en-US" sz="28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阅读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8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97618908"/>
  <p:tag name="KSO_WM_UNIT_PLACING_PICTURE_USER_VIEWPORT" val="{&quot;height&quot;:7502.4992125984254,&quot;width&quot;:10092.49921259842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ba162d3-2285-44ce-9f1e-f60967465c04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1179</Words>
  <Application>Microsoft Office PowerPoint</Application>
  <PresentationFormat>全屏显示(4:3)</PresentationFormat>
  <Paragraphs>138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黑体</vt:lpstr>
      <vt:lpstr>楷体_GB2312</vt:lpstr>
      <vt:lpstr>宋体</vt:lpstr>
      <vt:lpstr>微软雅黑</vt:lpstr>
      <vt:lpstr>Arial</vt:lpstr>
      <vt:lpstr>Calibri</vt:lpstr>
      <vt:lpstr>Candara</vt:lpstr>
      <vt:lpstr>Times New Roman</vt:lpstr>
      <vt:lpstr>Wingdings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温故知新答案</vt:lpstr>
      <vt:lpstr>自主学习-【1西亚的国家】</vt:lpstr>
      <vt:lpstr>PowerPoint 演示文稿</vt:lpstr>
    </vt:vector>
  </TitlesOfParts>
  <Company>smsyzx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地理七年级上册（湘教版）</dc:title>
  <dc:creator>majieyun</dc:creator>
  <cp:lastModifiedBy>会玲 郭</cp:lastModifiedBy>
  <cp:revision>103</cp:revision>
  <dcterms:created xsi:type="dcterms:W3CDTF">2005-06-10T01:32:43Z</dcterms:created>
  <dcterms:modified xsi:type="dcterms:W3CDTF">2020-04-02T13:29:09Z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